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28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25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4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46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47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48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49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51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91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94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95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96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7440" cy="116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575160" y="1371600"/>
            <a:ext cx="2493720" cy="536508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94160" y="1371600"/>
            <a:ext cx="2493720" cy="5365080"/>
          </a:xfrm>
          <a:prstGeom prst="rect">
            <a:avLst/>
          </a:prstGeom>
        </p:spPr>
        <p:txBody>
          <a:bodyPr lIns="0" rIns="0" tIns="0" bIns="0">
            <a:normAutofit fontScale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140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141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142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r-Latn-C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r-Latn-C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"/>
          <p:cNvSpPr/>
          <p:nvPr/>
        </p:nvSpPr>
        <p:spPr>
          <a:xfrm>
            <a:off x="1115640" y="1556640"/>
            <a:ext cx="6912360" cy="2344680"/>
          </a:xfrm>
          <a:prstGeom prst="rect">
            <a:avLst/>
          </a:prstGeom>
          <a:gradFill rotWithShape="0">
            <a:gsLst>
              <a:gs pos="0">
                <a:srgbClr val="beffe2"/>
              </a:gs>
              <a:gs pos="100000">
                <a:srgbClr val="e6fff4"/>
              </a:gs>
            </a:gsLst>
            <a:lin ang="16200000"/>
          </a:gradFill>
          <a:ln>
            <a:solidFill>
              <a:srgbClr val="00c795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MENTAL MODELS AS CHANGE CATALYSTS IN EDUCATIONAL LEADERSHIP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Snežana Jokić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Maša Magzan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Ana-Maria Karleuša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611640" y="3789000"/>
            <a:ext cx="7812000" cy="2678040"/>
          </a:xfrm>
          <a:prstGeom prst="rect">
            <a:avLst/>
          </a:prstGeom>
          <a:gradFill rotWithShape="0">
            <a:gsLst>
              <a:gs pos="0">
                <a:srgbClr val="beffe2"/>
              </a:gs>
              <a:gs pos="100000">
                <a:srgbClr val="e6fff4"/>
              </a:gs>
            </a:gsLst>
            <a:lin ang="16200000"/>
          </a:gradFill>
          <a:ln>
            <a:solidFill>
              <a:srgbClr val="00c795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INTRODUCTION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mental models 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 catalyst of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leadership styles, decision-making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and the development of educational institutions as learning communities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cognitive flexibility, emotional intelligence and the capacity to guide collective growth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reflection, dialogue and behavioral modeling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educational leadership, organizational learning and cognitive psychology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guiding research question is: </a:t>
            </a:r>
            <a:r>
              <a:rPr b="1" i="1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“How do educational leaders’ mental models shape leadership styles, and how do these models contribute to—or constrain—the development of educational institutions as learning communities?”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67640" y="2133000"/>
            <a:ext cx="5040360" cy="12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2"/>
          <p:cNvSpPr/>
          <p:nvPr/>
        </p:nvSpPr>
        <p:spPr>
          <a:xfrm>
            <a:off x="450360" y="2590920"/>
            <a:ext cx="8083440" cy="39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611640" y="1700640"/>
            <a:ext cx="7560360" cy="1430280"/>
          </a:xfrm>
          <a:prstGeom prst="rect">
            <a:avLst/>
          </a:prstGeom>
          <a:gradFill rotWithShape="0">
            <a:gsLst>
              <a:gs pos="0">
                <a:srgbClr val="d9ffee"/>
              </a:gs>
              <a:gs pos="100000">
                <a:srgbClr val="effff7"/>
              </a:gs>
            </a:gsLst>
            <a:lin ang="16200000"/>
          </a:gradFill>
          <a:ln>
            <a:solidFill>
              <a:srgbClr val="a5dec5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Peter Senge (1990)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L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earning organizations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identifies mental models as one of five key disciplines essential for organizational learning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dialogue, reflection and continuous learning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flexible and conscious 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leadership </a:t>
            </a:r>
            <a:r>
              <a:rPr b="0" lang="hr-HR" sz="14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trust, professional growth and collaboration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eadership enables institutions to become dynamic learning communities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683640" y="3285000"/>
            <a:ext cx="6912360" cy="608040"/>
          </a:xfrm>
          <a:prstGeom prst="rect">
            <a:avLst/>
          </a:prstGeom>
          <a:noFill/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COGNITIVE LEADERSHIP AND TRANSFORMATIVE PRACTICE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graphicFrame>
        <p:nvGraphicFramePr>
          <p:cNvPr id="189" name="Table 5"/>
          <p:cNvGraphicFramePr/>
          <p:nvPr/>
        </p:nvGraphicFramePr>
        <p:xfrm>
          <a:off x="539640" y="4077000"/>
          <a:ext cx="7920360" cy="1511640"/>
        </p:xfrm>
        <a:graphic>
          <a:graphicData uri="http://schemas.openxmlformats.org/drawingml/2006/table">
            <a:tbl>
              <a:tblPr/>
              <a:tblGrid>
                <a:gridCol w="1656000"/>
                <a:gridCol w="1440000"/>
                <a:gridCol w="2376000"/>
                <a:gridCol w="2448360"/>
              </a:tblGrid>
              <a:tr h="4561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n-GB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Leadership Style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n-GB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Leader Characteristics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n-GB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Mental Model (Cognitive Basis)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n-GB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Effects on the Collective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  <a:tr h="585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Autocratic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Directiveness, centralized control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The world is unpredictable → stability is maintained by a firm hand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Passivity, resistance, decreased trust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  <a:tr h="3906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Transformational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Vision, emotional motivation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People are capable of growth and change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 engagement, innovation, collective synergy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  <a:tr h="3906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Participative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Dialogue, inclusion, shared authority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Knowledge is collective → change is built collaboratively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Trust, professional autonomy, shared learning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</a:tbl>
          </a:graphicData>
        </a:graphic>
      </p:graphicFrame>
      <p:sp>
        <p:nvSpPr>
          <p:cNvPr id="190" name="CustomShape 6"/>
          <p:cNvSpPr/>
          <p:nvPr/>
        </p:nvSpPr>
        <p:spPr>
          <a:xfrm>
            <a:off x="621720" y="3717720"/>
            <a:ext cx="6843960" cy="259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just">
              <a:lnSpc>
                <a:spcPct val="100000"/>
              </a:lnSpc>
            </a:pPr>
            <a:r>
              <a:rPr b="0" i="1" lang="en-GB" sz="1100" spc="-1" strike="noStrike">
                <a:solidFill>
                  <a:srgbClr val="000000"/>
                </a:solidFill>
                <a:latin typeface="Times New Roman"/>
                <a:ea typeface="Calibri"/>
              </a:rPr>
              <a:t>Table 1: Comparative Overview of Leadership Style</a:t>
            </a:r>
            <a:r>
              <a:rPr b="0" lang="en-GB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Peter Senge (1990), </a:t>
            </a:r>
            <a:r>
              <a:rPr b="0" i="1" lang="en-GB" sz="1100" spc="-1" strike="noStrike">
                <a:solidFill>
                  <a:srgbClr val="000000"/>
                </a:solidFill>
                <a:latin typeface="Times New Roman"/>
                <a:ea typeface="Calibri"/>
              </a:rPr>
              <a:t>s and Belongign Mental Models in Education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228600" y="1523880"/>
            <a:ext cx="8228880" cy="86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"/>
          <p:cNvSpPr/>
          <p:nvPr/>
        </p:nvSpPr>
        <p:spPr>
          <a:xfrm>
            <a:off x="457200" y="2666880"/>
            <a:ext cx="3733200" cy="39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3"/>
          <p:cNvSpPr/>
          <p:nvPr/>
        </p:nvSpPr>
        <p:spPr>
          <a:xfrm>
            <a:off x="4648320" y="2666880"/>
            <a:ext cx="3580560" cy="39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4"/>
          <p:cNvSpPr/>
          <p:nvPr/>
        </p:nvSpPr>
        <p:spPr>
          <a:xfrm>
            <a:off x="755640" y="1700640"/>
            <a:ext cx="65523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PARTICIPATIVE LEADERSHIP AND COGNITIVE ALIGNMENT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611640" y="2061000"/>
            <a:ext cx="7344360" cy="516600"/>
          </a:xfrm>
          <a:prstGeom prst="rect">
            <a:avLst/>
          </a:prstGeom>
          <a:gradFill rotWithShape="0">
            <a:gsLst>
              <a:gs pos="0">
                <a:srgbClr val="d9ffee"/>
              </a:gs>
              <a:gs pos="100000">
                <a:srgbClr val="effff7"/>
              </a:gs>
            </a:gsLst>
            <a:lin ang="16200000"/>
          </a:gradFill>
          <a:ln>
            <a:solidFill>
              <a:srgbClr val="a5dec5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leader’s willingness to involve teachers and other members of the educational community in goal-setting, problem-solving and the development of strategic directions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1331640" y="4221000"/>
            <a:ext cx="3672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97" name="Table 7"/>
          <p:cNvGraphicFramePr/>
          <p:nvPr/>
        </p:nvGraphicFramePr>
        <p:xfrm>
          <a:off x="611640" y="2997000"/>
          <a:ext cx="7704360" cy="1604880"/>
        </p:xfrm>
        <a:graphic>
          <a:graphicData uri="http://schemas.openxmlformats.org/drawingml/2006/table">
            <a:tbl>
              <a:tblPr/>
              <a:tblGrid>
                <a:gridCol w="2567880"/>
                <a:gridCol w="2567880"/>
                <a:gridCol w="2568600"/>
              </a:tblGrid>
              <a:tr h="2282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GB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Mechanism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GB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Description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GB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Practical Examples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  <a:tr h="39060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Reflective Dialogue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Collective questioning of underlying assumptions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Workshops on organizational institions values, group discussions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  <a:tr h="39060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Professional Communities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Teams for exchanging knowledge and pedagogical practice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Peer mentoring, micro-reflection sessions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  <a:tr h="58572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Collective Decision-Making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Involving staff in strategic processes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Innovation teams, co-created educational institutions’ development plans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  <a:tr h="39060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Culture of Psychological Safety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Environment that tolerates mistakes and encourages dialogue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Open feedback, valuing diverse perspectives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00c795"/>
                      </a:solidFill>
                    </a:lnL>
                    <a:lnR w="9360">
                      <a:solidFill>
                        <a:srgbClr val="00c795"/>
                      </a:solidFill>
                    </a:lnR>
                    <a:lnT w="9360">
                      <a:solidFill>
                        <a:srgbClr val="00c795"/>
                      </a:solidFill>
                    </a:lnT>
                    <a:lnB w="9360">
                      <a:solidFill>
                        <a:srgbClr val="00c795"/>
                      </a:solidFill>
                    </a:lnB>
                    <a:solidFill>
                      <a:srgbClr val="beffe2"/>
                    </a:solidFill>
                  </a:tcPr>
                </a:tc>
              </a:tr>
            </a:tbl>
          </a:graphicData>
        </a:graphic>
      </p:graphicFrame>
      <p:sp>
        <p:nvSpPr>
          <p:cNvPr id="198" name="CustomShape 8"/>
          <p:cNvSpPr/>
          <p:nvPr/>
        </p:nvSpPr>
        <p:spPr>
          <a:xfrm>
            <a:off x="3127320" y="2743200"/>
            <a:ext cx="4255920" cy="532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-GB" sz="1100" spc="-1" strike="noStrike">
                <a:solidFill>
                  <a:srgbClr val="000000"/>
                </a:solidFill>
                <a:latin typeface="Times New Roman"/>
                <a:ea typeface="Calibri"/>
              </a:rPr>
              <a:t>Table 2: Mechanisms of Cognitive Alignment in Educational Institutions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683640" y="5157360"/>
            <a:ext cx="7848360" cy="942840"/>
          </a:xfrm>
          <a:prstGeom prst="rect">
            <a:avLst/>
          </a:prstGeom>
          <a:gradFill rotWithShape="0">
            <a:gsLst>
              <a:gs pos="0">
                <a:srgbClr val="beffe2"/>
              </a:gs>
              <a:gs pos="100000">
                <a:srgbClr val="e6fff4"/>
              </a:gs>
            </a:gsLst>
            <a:lin ang="16200000"/>
          </a:gradFill>
          <a:ln>
            <a:solidFill>
              <a:srgbClr val="00c795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participative leadership positively affects teachers' psychological capital—boosting their resilience, trust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and openness to change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such leaders act as facilitators, supporting teacher autonomy and promoting learning across the organization (Spillane, 2006)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1371600"/>
            <a:ext cx="3007440" cy="11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3575160" y="1371600"/>
            <a:ext cx="5110920" cy="53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457200" y="2533680"/>
            <a:ext cx="3007440" cy="420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827640" y="1772640"/>
            <a:ext cx="7560360" cy="4048200"/>
          </a:xfrm>
          <a:prstGeom prst="rect">
            <a:avLst/>
          </a:prstGeom>
          <a:gradFill rotWithShape="0">
            <a:gsLst>
              <a:gs pos="0">
                <a:srgbClr val="beffe2"/>
              </a:gs>
              <a:gs pos="100000">
                <a:srgbClr val="e6fff4"/>
              </a:gs>
            </a:gsLst>
            <a:lin ang="16200000"/>
          </a:gradFill>
          <a:ln>
            <a:solidFill>
              <a:srgbClr val="00c795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RESULTS</a:t>
            </a:r>
            <a:r>
              <a:rPr b="1" lang="hr-HR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DISCUSSION AND IMPLICATIONS: </a:t>
            </a:r>
            <a:r>
              <a:rPr b="1" lang="en-GB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RETHINKING LEADERSHIP THROUGH MENTAL</a:t>
            </a: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GB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MODELS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a) </a:t>
            </a:r>
            <a:r>
              <a:rPr b="1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Integration of reflective practices and professional supervision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b) </a:t>
            </a:r>
            <a:r>
              <a:rPr b="1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Use of introspective tools and dialogue-based techniques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c) </a:t>
            </a:r>
            <a:r>
              <a:rPr b="1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Creation of a culture of psychological safety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eadership as guiding collective transformation (Fullan, 2007; Hallinger, 2003)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mental models of leaders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shape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leadership styles, decision-making and institutional culture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odern leadership theories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transformational, participative and distributed leadership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emphasize emotional intelligence, shared vision and collective learning (Fullan, 2007; Wu et al., 2024)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ffective leaders 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awareness of their own mental models (Senge, 1990; Epitropaki &amp; Martin, 2017)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future studies</a:t>
            </a: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how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specific leadership interventions—based on cognitive awareness—impact educational improvement processes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hr-H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building responsive, collaborative and future-oriented educational institutions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EMC2018Template</Template>
  <TotalTime>2270</TotalTime>
  <Application>LibreOffice/6.4.7.2$Linux_X86_64 LibreOffice_project/40$Build-2</Application>
  <Words>534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2019-06-14T07:35:29Z</dcterms:created>
  <dc:creator>Administrator</dc:creator>
  <dc:description/>
  <dc:language>en-US</dc:language>
  <cp:lastModifiedBy>User</cp:lastModifiedBy>
  <cp:lastPrinted>2006-10-31T13:20:16Z</cp:lastPrinted>
  <dcterms:modified xsi:type="dcterms:W3CDTF">2025-06-11T20:10:11Z</dcterms:modified>
  <cp:revision>63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